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57" autoAdjust="0"/>
  </p:normalViewPr>
  <p:slideViewPr>
    <p:cSldViewPr snapToGrid="0" snapToObjects="1">
      <p:cViewPr varScale="1">
        <p:scale>
          <a:sx n="53" d="100"/>
          <a:sy n="53" d="100"/>
        </p:scale>
        <p:origin x="119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hsen:Dropbox:Personal:MIS:Project:2011SFOCustomerSurvey-1:SFO%202011%20Annual%20Survey-3Colum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hsen:Dropbox:Personal:MIS:Project:2011SFOCustomerSurvey-1:SFO%202011%20Annual%20Survey-3Column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hsen:Dropbox:Personal:MIS:Project:2011SFOCustomerSurvey-1:SFO%202011%20Annual%20Survey-3Colum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'SFO 2011 Annual Survey-3Column.'!$O$13:$O$18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'SFO 2011 Annual Survey-3Column.'!$N$13:$N$18</c:f>
              <c:numCache>
                <c:formatCode>General</c:formatCode>
                <c:ptCount val="6"/>
                <c:pt idx="0">
                  <c:v>0.41110531803962502</c:v>
                </c:pt>
                <c:pt idx="1">
                  <c:v>0.20802919708029199</c:v>
                </c:pt>
                <c:pt idx="2">
                  <c:v>0.26225234619395199</c:v>
                </c:pt>
                <c:pt idx="3">
                  <c:v>7.0646506777893595E-2</c:v>
                </c:pt>
                <c:pt idx="4">
                  <c:v>2.5547445255474401E-2</c:v>
                </c:pt>
                <c:pt idx="5">
                  <c:v>2.2419186652763299E-2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3E-4EB2-84F2-E2853F435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6683272"/>
        <c:axId val="2066649368"/>
      </c:barChart>
      <c:catAx>
        <c:axId val="2066683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66649368"/>
        <c:crosses val="autoZero"/>
        <c:auto val="1"/>
        <c:lblAlgn val="ctr"/>
        <c:lblOffset val="100"/>
        <c:noMultiLvlLbl val="0"/>
      </c:catAx>
      <c:valAx>
        <c:axId val="2066649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6683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'SFO 2011 Annual Survey-3Column.'!$O$24:$O$30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'SFO 2011 Annual Survey-3Column.'!$N$24:$N$30</c:f>
              <c:numCache>
                <c:formatCode>General</c:formatCode>
                <c:ptCount val="7"/>
                <c:pt idx="0">
                  <c:v>5.4235537190082603E-3</c:v>
                </c:pt>
                <c:pt idx="1">
                  <c:v>0.118285123966942</c:v>
                </c:pt>
                <c:pt idx="2">
                  <c:v>0.21539256198347101</c:v>
                </c:pt>
                <c:pt idx="3">
                  <c:v>0.177427685950413</c:v>
                </c:pt>
                <c:pt idx="4">
                  <c:v>0.19214876033057801</c:v>
                </c:pt>
                <c:pt idx="5">
                  <c:v>0.16554752066115699</c:v>
                </c:pt>
                <c:pt idx="6">
                  <c:v>9.7365702479338803E-2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9-4E16-B4D2-62FFDC302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6618120"/>
        <c:axId val="2066718024"/>
      </c:barChart>
      <c:catAx>
        <c:axId val="2066618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66718024"/>
        <c:crosses val="autoZero"/>
        <c:auto val="1"/>
        <c:lblAlgn val="ctr"/>
        <c:lblOffset val="100"/>
        <c:noMultiLvlLbl val="0"/>
      </c:catAx>
      <c:valAx>
        <c:axId val="2066718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66181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'SFO 2011 Annual Survey-3Column.'!$O$46:$O$49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'SFO 2011 Annual Survey-3Column.'!$N$46:$N$49</c:f>
              <c:numCache>
                <c:formatCode>General</c:formatCode>
                <c:ptCount val="4"/>
                <c:pt idx="0">
                  <c:v>0.22074983839689699</c:v>
                </c:pt>
                <c:pt idx="1">
                  <c:v>0.31027795733678099</c:v>
                </c:pt>
                <c:pt idx="2">
                  <c:v>0.210407239819005</c:v>
                </c:pt>
                <c:pt idx="3">
                  <c:v>0.25856496444731702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A-4432-BA2A-8FFE660A3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5697128"/>
        <c:axId val="2065719080"/>
      </c:barChart>
      <c:catAx>
        <c:axId val="2065697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65719080"/>
        <c:crosses val="autoZero"/>
        <c:auto val="1"/>
        <c:lblAlgn val="ctr"/>
        <c:lblOffset val="100"/>
        <c:noMultiLvlLbl val="0"/>
      </c:catAx>
      <c:valAx>
        <c:axId val="2065719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5697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SSE VS.</a:t>
            </a:r>
            <a:r>
              <a:rPr lang="en-US" baseline="0" dirty="0"/>
              <a:t> Number  of Clusters</a:t>
            </a:r>
            <a:endParaRPr lang="en-US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SSE</c:v>
                </c:pt>
              </c:strCache>
            </c:strRef>
          </c:tx>
          <c:spPr>
            <a:ln w="38100" cap="flat" cmpd="sng" algn="ctr">
              <a:solidFill>
                <a:schemeClr val="accent2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50800" cap="flat" cmpd="sng" algn="ctr">
                <a:solidFill>
                  <a:schemeClr val="accent2"/>
                </a:solidFill>
                <a:prstDash val="solid"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930</c:v>
                </c:pt>
                <c:pt idx="1">
                  <c:v>571</c:v>
                </c:pt>
                <c:pt idx="2">
                  <c:v>421</c:v>
                </c:pt>
                <c:pt idx="3">
                  <c:v>343</c:v>
                </c:pt>
                <c:pt idx="4">
                  <c:v>299</c:v>
                </c:pt>
                <c:pt idx="5">
                  <c:v>282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75-4618-85F3-ED365BB10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680216"/>
        <c:axId val="-2094245688"/>
      </c:scatterChart>
      <c:valAx>
        <c:axId val="-2094680216"/>
        <c:scaling>
          <c:orientation val="minMax"/>
          <c:max val="6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K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94245688"/>
        <c:crosses val="autoZero"/>
        <c:crossBetween val="midCat"/>
        <c:majorUnit val="1"/>
      </c:valAx>
      <c:valAx>
        <c:axId val="-20942456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SSE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946802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4/15/2018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4/15/2018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SFO Airport customer survey data clustering </a:t>
            </a:r>
            <a:r>
              <a:rPr lang="en-US" sz="2200" dirty="0"/>
              <a:t>Discovering knowledge in database, term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Prof. M. </a:t>
            </a:r>
            <a:r>
              <a:rPr lang="en-US" dirty="0" err="1"/>
              <a:t>Daneshmand</a:t>
            </a:r>
            <a:r>
              <a:rPr lang="en-US" dirty="0"/>
              <a:t>,  </a:t>
            </a:r>
          </a:p>
          <a:p>
            <a:r>
              <a:rPr lang="en-US" dirty="0"/>
              <a:t>Accomplished by: </a:t>
            </a:r>
            <a:r>
              <a:rPr lang="en-US"/>
              <a:t>Mohsen Mosleh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1" t="4518" r="3081" b="4101"/>
          <a:stretch/>
        </p:blipFill>
        <p:spPr>
          <a:xfrm>
            <a:off x="2362200" y="125861"/>
            <a:ext cx="5388582" cy="4061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" y="6050036"/>
            <a:ext cx="1384328" cy="5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K-means clustering was selected as the data mining algorithm.</a:t>
            </a:r>
          </a:p>
          <a:p>
            <a:r>
              <a:rPr lang="en-US" dirty="0"/>
              <a:t>Why clustering?</a:t>
            </a:r>
          </a:p>
          <a:p>
            <a:pPr lvl="1"/>
            <a:r>
              <a:rPr lang="en-US" dirty="0"/>
              <a:t>For a successful business, </a:t>
            </a:r>
            <a:r>
              <a:rPr lang="en-US" dirty="0">
                <a:solidFill>
                  <a:srgbClr val="B95B22"/>
                </a:solidFill>
              </a:rPr>
              <a:t>identification </a:t>
            </a:r>
            <a:r>
              <a:rPr lang="en-US" dirty="0"/>
              <a:t>of </a:t>
            </a:r>
            <a:r>
              <a:rPr lang="en-US" dirty="0">
                <a:solidFill>
                  <a:srgbClr val="B95B22"/>
                </a:solidFill>
              </a:rPr>
              <a:t>high-profit, low-risk customers</a:t>
            </a:r>
            <a:r>
              <a:rPr lang="en-US" dirty="0"/>
              <a:t>, </a:t>
            </a:r>
            <a:r>
              <a:rPr lang="en-US" dirty="0">
                <a:solidFill>
                  <a:srgbClr val="B95B22"/>
                </a:solidFill>
              </a:rPr>
              <a:t>retaining </a:t>
            </a:r>
            <a:r>
              <a:rPr lang="en-US" dirty="0"/>
              <a:t>those customers and bring the next level customers to above cluster is a key tasks for business owners and marketers. … marketers must first identify </a:t>
            </a:r>
            <a:r>
              <a:rPr lang="en-US" dirty="0">
                <a:solidFill>
                  <a:srgbClr val="B95B22"/>
                </a:solidFill>
              </a:rPr>
              <a:t>customer cluster using a mathematical model</a:t>
            </a:r>
            <a:r>
              <a:rPr lang="en-US" dirty="0"/>
              <a:t> and then implement an efficient campaign plan to target profitable customers </a:t>
            </a:r>
          </a:p>
          <a:p>
            <a:pPr lvl="1"/>
            <a:r>
              <a:rPr lang="en-US" dirty="0">
                <a:solidFill>
                  <a:srgbClr val="B95B22"/>
                </a:solidFill>
              </a:rPr>
              <a:t>Data mining </a:t>
            </a:r>
            <a:r>
              <a:rPr lang="en-US" dirty="0"/>
              <a:t>techniques like </a:t>
            </a:r>
            <a:r>
              <a:rPr lang="en-US" dirty="0">
                <a:solidFill>
                  <a:srgbClr val="B95B22"/>
                </a:solidFill>
              </a:rPr>
              <a:t>clustering </a:t>
            </a:r>
            <a:r>
              <a:rPr lang="en-US" dirty="0"/>
              <a:t>can be used to find meaningful patterns for future predictions. </a:t>
            </a:r>
            <a:r>
              <a:rPr lang="en-US" dirty="0">
                <a:solidFill>
                  <a:srgbClr val="B95B22"/>
                </a:solidFill>
              </a:rPr>
              <a:t>Customer</a:t>
            </a:r>
            <a:r>
              <a:rPr lang="en-US" dirty="0">
                <a:solidFill>
                  <a:srgbClr val="DD8047"/>
                </a:solidFill>
              </a:rPr>
              <a:t> </a:t>
            </a:r>
            <a:r>
              <a:rPr lang="en-US" dirty="0">
                <a:solidFill>
                  <a:srgbClr val="B95B22"/>
                </a:solidFill>
              </a:rPr>
              <a:t>clustering</a:t>
            </a:r>
            <a:r>
              <a:rPr lang="en-US" dirty="0">
                <a:solidFill>
                  <a:srgbClr val="DD8047"/>
                </a:solidFill>
              </a:rPr>
              <a:t> </a:t>
            </a:r>
            <a:r>
              <a:rPr lang="en-US" dirty="0"/>
              <a:t>is one of the most important techniques used in marketing and.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9734" y="5942111"/>
            <a:ext cx="5693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Rajagopal</a:t>
            </a:r>
            <a:r>
              <a:rPr lang="en-US" sz="1400" i="1" dirty="0"/>
              <a:t>, Dr. "Customer Data Clustering using Data Mining Technique, 2011</a:t>
            </a:r>
          </a:p>
        </p:txBody>
      </p:sp>
    </p:spTree>
    <p:extLst>
      <p:ext uri="{BB962C8B-B14F-4D97-AF65-F5344CB8AC3E}">
        <p14:creationId xmlns:p14="http://schemas.microsoft.com/office/powerpoint/2010/main" val="79055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048933"/>
            <a:ext cx="3402616" cy="2551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Methodology-Software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470400" y="1600200"/>
            <a:ext cx="4295648" cy="4495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Weka</a:t>
            </a:r>
            <a:r>
              <a:rPr lang="en-US" dirty="0"/>
              <a:t> is a collection of machine learning algorithms for data mining tasks. The algorithms can either be applied directly to a dataset or called from your own Java code. </a:t>
            </a:r>
            <a:r>
              <a:rPr lang="en-US" dirty="0" err="1">
                <a:solidFill>
                  <a:srgbClr val="B95B22"/>
                </a:solidFill>
              </a:rPr>
              <a:t>Weka</a:t>
            </a:r>
            <a:r>
              <a:rPr lang="en-US" dirty="0">
                <a:solidFill>
                  <a:srgbClr val="B95B22"/>
                </a:solidFill>
              </a:rPr>
              <a:t> </a:t>
            </a:r>
            <a:r>
              <a:rPr lang="en-US" dirty="0"/>
              <a:t>contains tools for </a:t>
            </a:r>
            <a:r>
              <a:rPr lang="en-US" dirty="0">
                <a:solidFill>
                  <a:srgbClr val="B95B22"/>
                </a:solidFill>
              </a:rPr>
              <a:t>data pre-processing</a:t>
            </a:r>
            <a:r>
              <a:rPr lang="en-US" dirty="0"/>
              <a:t>, classification, regression, </a:t>
            </a:r>
            <a:r>
              <a:rPr lang="en-US" dirty="0">
                <a:solidFill>
                  <a:srgbClr val="B95B22"/>
                </a:solidFill>
              </a:rPr>
              <a:t>clustering</a:t>
            </a:r>
            <a:r>
              <a:rPr lang="en-US" dirty="0"/>
              <a:t>, association rules, and visualization. It is also well-suited for developing new machine learning schemes.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5" b="97788" l="6000" r="99667">
                        <a14:foregroundMark x1="18000" y1="70354" x2="18000" y2="70354"/>
                        <a14:foregroundMark x1="6000" y1="80531" x2="6000" y2="8053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706" y="2523067"/>
            <a:ext cx="2578357" cy="19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and analysis- 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Importing data into </a:t>
            </a:r>
            <a:r>
              <a:rPr lang="en-US" dirty="0" err="1"/>
              <a:t>Weka</a:t>
            </a:r>
            <a:endParaRPr lang="en-US" dirty="0"/>
          </a:p>
          <a:p>
            <a:pPr lvl="1"/>
            <a:r>
              <a:rPr lang="en-US" dirty="0"/>
              <a:t>After data cleansing and normalizing data were imported in to </a:t>
            </a:r>
            <a:r>
              <a:rPr lang="en-US" dirty="0" err="1"/>
              <a:t>Weka</a:t>
            </a:r>
            <a:endParaRPr lang="en-US" dirty="0"/>
          </a:p>
        </p:txBody>
      </p:sp>
      <p:pic>
        <p:nvPicPr>
          <p:cNvPr id="4" name="Picture 3" descr="Screen Shot 2012-12-15 at 4.50.4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53" y="2631675"/>
            <a:ext cx="2789548" cy="2075227"/>
          </a:xfrm>
          <a:prstGeom prst="rect">
            <a:avLst/>
          </a:prstGeom>
        </p:spPr>
      </p:pic>
      <p:pic>
        <p:nvPicPr>
          <p:cNvPr id="6" name="Picture 5" descr="Screen Shot 2012-12-15 at 4.53.02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8" y="3435340"/>
            <a:ext cx="2748367" cy="2062133"/>
          </a:xfrm>
          <a:prstGeom prst="rect">
            <a:avLst/>
          </a:prstGeom>
        </p:spPr>
      </p:pic>
      <p:pic>
        <p:nvPicPr>
          <p:cNvPr id="5" name="Picture 4" descr="Screen Shot 2012-12-15 at 4.52.25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19" y="4916613"/>
            <a:ext cx="3970118" cy="1377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5609" y="6282052"/>
            <a:ext cx="3060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Distribution of imported data into </a:t>
            </a:r>
            <a:r>
              <a:rPr lang="en-US" sz="1400" dirty="0" err="1"/>
              <a:t>Weka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27078" y="5515017"/>
            <a:ext cx="268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Selecting items to work on in </a:t>
            </a:r>
            <a:r>
              <a:rPr lang="en-US" sz="1400" dirty="0" err="1"/>
              <a:t>Weka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095846" y="4629410"/>
            <a:ext cx="289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list of imported instances into </a:t>
            </a:r>
            <a:r>
              <a:rPr lang="en-US" sz="1400" dirty="0" err="1"/>
              <a:t>Weka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41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and analysis – finding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20130" cy="4495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95B22"/>
                </a:solidFill>
              </a:rPr>
              <a:t>correct choice </a:t>
            </a:r>
            <a:r>
              <a:rPr lang="en-US" dirty="0"/>
              <a:t>of </a:t>
            </a:r>
            <a:r>
              <a:rPr lang="en-US" i="1" dirty="0">
                <a:solidFill>
                  <a:srgbClr val="B95B22"/>
                </a:solidFill>
              </a:rPr>
              <a:t>k</a:t>
            </a:r>
            <a:r>
              <a:rPr lang="en-US" dirty="0">
                <a:solidFill>
                  <a:srgbClr val="B95B22"/>
                </a:solidFill>
              </a:rPr>
              <a:t> </a:t>
            </a:r>
            <a:r>
              <a:rPr lang="en-US" dirty="0"/>
              <a:t>is often </a:t>
            </a:r>
            <a:r>
              <a:rPr lang="en-US" dirty="0">
                <a:solidFill>
                  <a:srgbClr val="B95B22"/>
                </a:solidFill>
              </a:rPr>
              <a:t>ambiguous</a:t>
            </a:r>
            <a:r>
              <a:rPr lang="en-US" dirty="0"/>
              <a:t> and depends on the </a:t>
            </a:r>
            <a:r>
              <a:rPr lang="en-US" dirty="0">
                <a:solidFill>
                  <a:srgbClr val="B95B22"/>
                </a:solidFill>
              </a:rPr>
              <a:t>shape</a:t>
            </a:r>
            <a:r>
              <a:rPr lang="en-US" dirty="0"/>
              <a:t> and </a:t>
            </a:r>
            <a:r>
              <a:rPr lang="en-US" dirty="0">
                <a:solidFill>
                  <a:srgbClr val="B95B22"/>
                </a:solidFill>
              </a:rPr>
              <a:t>scale</a:t>
            </a:r>
            <a:r>
              <a:rPr lang="en-US" dirty="0"/>
              <a:t> of the distribution of points in a data set and the desired clustering </a:t>
            </a:r>
            <a:r>
              <a:rPr lang="en-US" dirty="0">
                <a:solidFill>
                  <a:srgbClr val="B95B22"/>
                </a:solidFill>
              </a:rPr>
              <a:t>resolution of the user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Increasing </a:t>
            </a:r>
            <a:r>
              <a:rPr lang="en-US" i="1" dirty="0"/>
              <a:t>k</a:t>
            </a:r>
            <a:r>
              <a:rPr lang="en-US" dirty="0"/>
              <a:t> without penalty will always reduce the amount of error in the resulting clustering.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optimal choice of</a:t>
            </a:r>
            <a:r>
              <a:rPr lang="en-US" dirty="0"/>
              <a:t> k </a:t>
            </a:r>
            <a:r>
              <a:rPr lang="en-US" i="1" dirty="0"/>
              <a:t>will strike a balance between </a:t>
            </a:r>
            <a:r>
              <a:rPr lang="en-US" i="1" dirty="0">
                <a:solidFill>
                  <a:srgbClr val="B95B22"/>
                </a:solidFill>
              </a:rPr>
              <a:t>maximum compression </a:t>
            </a:r>
            <a:r>
              <a:rPr lang="en-US" i="1" dirty="0"/>
              <a:t>of the data using a single cluster, and </a:t>
            </a:r>
            <a:r>
              <a:rPr lang="en-US" i="1" dirty="0">
                <a:solidFill>
                  <a:srgbClr val="B95B22"/>
                </a:solidFill>
              </a:rPr>
              <a:t>maximum accuracy </a:t>
            </a:r>
            <a:r>
              <a:rPr lang="en-US" i="1" dirty="0"/>
              <a:t>by assigning each data point to its own cluster</a:t>
            </a:r>
            <a:r>
              <a:rPr lang="en-US" dirty="0"/>
              <a:t>.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382098"/>
              </p:ext>
            </p:extLst>
          </p:nvPr>
        </p:nvGraphicFramePr>
        <p:xfrm>
          <a:off x="5094110" y="3344333"/>
          <a:ext cx="404988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7290530" y="4499187"/>
            <a:ext cx="822960" cy="822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690556" y="2568222"/>
            <a:ext cx="536222" cy="1912338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30333" y="1775557"/>
            <a:ext cx="3259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K=4 was chosen based on the insubstantial decrease in SSE in higher cluster number and user resolution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1033" y="6319334"/>
            <a:ext cx="785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http://en.wikipedia.org/wiki/Determining_the_number_of_clusters_in_a_data_set , Accessed Dec 16 2012</a:t>
            </a:r>
          </a:p>
        </p:txBody>
      </p:sp>
    </p:spTree>
    <p:extLst>
      <p:ext uri="{BB962C8B-B14F-4D97-AF65-F5344CB8AC3E}">
        <p14:creationId xmlns:p14="http://schemas.microsoft.com/office/powerpoint/2010/main" val="16309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and analysis –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16948" cy="4495800"/>
          </a:xfrm>
        </p:spPr>
        <p:txBody>
          <a:bodyPr>
            <a:normAutofit/>
          </a:bodyPr>
          <a:lstStyle/>
          <a:p>
            <a:r>
              <a:rPr lang="en-US" dirty="0"/>
              <a:t>The result of clustering for k=4</a:t>
            </a:r>
          </a:p>
          <a:p>
            <a:pPr marL="0" indent="0">
              <a:buNone/>
            </a:pPr>
            <a:r>
              <a:rPr lang="en-US" sz="1600" dirty="0" err="1"/>
              <a:t>weka.clusterers.SimpleKMeans</a:t>
            </a:r>
            <a:r>
              <a:rPr lang="en-US" sz="1600" dirty="0"/>
              <a:t> -N 4 -A "</a:t>
            </a:r>
            <a:r>
              <a:rPr lang="en-US" sz="1600" dirty="0" err="1"/>
              <a:t>weka.core.EuclideanDistance</a:t>
            </a:r>
            <a:r>
              <a:rPr lang="en-US" sz="1600" dirty="0"/>
              <a:t> -R first-last" -I 500 -S 10</a:t>
            </a:r>
          </a:p>
          <a:p>
            <a:pPr marL="0" indent="0">
              <a:buNone/>
            </a:pPr>
            <a:r>
              <a:rPr lang="en-US" sz="1600" dirty="0"/>
              <a:t>Number of iterations: 7</a:t>
            </a:r>
          </a:p>
          <a:p>
            <a:pPr marL="0" indent="0">
              <a:buNone/>
            </a:pPr>
            <a:r>
              <a:rPr lang="en-US" sz="1600" dirty="0"/>
              <a:t>SSE: 343</a:t>
            </a:r>
          </a:p>
          <a:p>
            <a:pPr marL="0" indent="0">
              <a:buNone/>
            </a:pPr>
            <a:r>
              <a:rPr lang="en-US" sz="1600" dirty="0"/>
              <a:t>Number of instances: 3872</a:t>
            </a:r>
          </a:p>
          <a:p>
            <a:pPr marL="0" indent="0">
              <a:buNone/>
            </a:pPr>
            <a:r>
              <a:rPr lang="en-US" sz="1600" dirty="0"/>
              <a:t>Attributes: </a:t>
            </a:r>
            <a:r>
              <a:rPr lang="en-US" sz="1600" dirty="0" err="1"/>
              <a:t>TimesFlown</a:t>
            </a:r>
            <a:r>
              <a:rPr lang="en-US" sz="1600" dirty="0"/>
              <a:t>, Income, Age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 centroids: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pic>
        <p:nvPicPr>
          <p:cNvPr id="4" name="Picture 3" descr="Screen Shot 2012-12-16 at 3.35.1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34" y="2434419"/>
            <a:ext cx="3239057" cy="238220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93632"/>
              </p:ext>
            </p:extLst>
          </p:nvPr>
        </p:nvGraphicFramePr>
        <p:xfrm>
          <a:off x="709121" y="5038930"/>
          <a:ext cx="6096000" cy="163140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361"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Full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Cluster0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Cluster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6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3872(100%)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722(19%)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1360(35%)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1012(26%)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778(20%)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60">
                <a:tc>
                  <a:txBody>
                    <a:bodyPr/>
                    <a:lstStyle/>
                    <a:p>
                      <a:r>
                        <a:rPr lang="en-US" sz="1200" dirty="0"/>
                        <a:t>Times Flown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60"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60">
                <a:tc>
                  <a:txBody>
                    <a:bodyPr/>
                    <a:lstStyle/>
                    <a:p>
                      <a:r>
                        <a:rPr lang="en-US" sz="12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 descr="Screen Shot 2012-12-17 at 11.30.15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00" y="2626122"/>
            <a:ext cx="3117320" cy="23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6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and analysis – Analyzing clusters’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16948" cy="4495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B95B22"/>
                </a:solidFill>
              </a:rPr>
              <a:t>Cluster centroids </a:t>
            </a:r>
            <a:r>
              <a:rPr lang="en-US" sz="2400" dirty="0"/>
              <a:t>are the mean vectors for each cluster (so, each dimension value in the centroid represents the mean value for that dimension in the cluster). Thus, centroids can be used to </a:t>
            </a:r>
            <a:r>
              <a:rPr lang="en-US" sz="2400" dirty="0">
                <a:solidFill>
                  <a:srgbClr val="B95B22"/>
                </a:solidFill>
              </a:rPr>
              <a:t>characterize the clusters</a:t>
            </a:r>
            <a:endParaRPr lang="en-US" sz="1100" dirty="0">
              <a:solidFill>
                <a:srgbClr val="B95B22"/>
              </a:solidFill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11688"/>
              </p:ext>
            </p:extLst>
          </p:nvPr>
        </p:nvGraphicFramePr>
        <p:xfrm>
          <a:off x="747230" y="3315780"/>
          <a:ext cx="7433920" cy="26619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1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n</a:t>
                      </a:r>
                      <a:r>
                        <a:rPr lang="en-US" dirty="0"/>
                        <a:t>umber of times flown in a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  <a:r>
                        <a:rPr lang="en-US" baseline="0" dirty="0"/>
                        <a:t>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100,000-over 150,000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50,000-100,000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50,000-100,000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100,000-over 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9097" y="6129867"/>
            <a:ext cx="426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facweb.cs.depaul.edu</a:t>
            </a:r>
            <a:r>
              <a:rPr lang="en-US" sz="1400" dirty="0"/>
              <a:t>/</a:t>
            </a:r>
            <a:r>
              <a:rPr lang="en-US" sz="1400" dirty="0" err="1"/>
              <a:t>mobasher</a:t>
            </a:r>
            <a:r>
              <a:rPr lang="en-US" sz="1400" dirty="0"/>
              <a:t>/classes/ect584/</a:t>
            </a:r>
          </a:p>
        </p:txBody>
      </p:sp>
    </p:spTree>
    <p:extLst>
      <p:ext uri="{BB962C8B-B14F-4D97-AF65-F5344CB8AC3E}">
        <p14:creationId xmlns:p14="http://schemas.microsoft.com/office/powerpoint/2010/main" val="226829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and analysis – Analyzing clusters’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16948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Another way of understanding the </a:t>
            </a:r>
            <a:r>
              <a:rPr lang="en-US" sz="2400" dirty="0">
                <a:solidFill>
                  <a:srgbClr val="B95B22"/>
                </a:solidFill>
              </a:rPr>
              <a:t>characteristics</a:t>
            </a:r>
            <a:r>
              <a:rPr lang="en-US" sz="2400" dirty="0"/>
              <a:t> of each cluster in </a:t>
            </a:r>
            <a:r>
              <a:rPr lang="en-US" sz="2400" dirty="0">
                <a:solidFill>
                  <a:srgbClr val="B95B22"/>
                </a:solidFill>
              </a:rPr>
              <a:t>through visualization</a:t>
            </a:r>
            <a:r>
              <a:rPr lang="en-US" sz="2400" dirty="0"/>
              <a:t>. One can choose the cluster number and any of the other attributes for each of the three different dimensions available (x-axis, y-axis, and color). Different combinations of choices will result in a visual rendering of different relationships within each cluster. 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pic>
        <p:nvPicPr>
          <p:cNvPr id="4" name="Picture 3" descr="Screen Shot 2012-12-16 at 7.30.3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2" y="4023002"/>
            <a:ext cx="2861733" cy="2297367"/>
          </a:xfrm>
          <a:prstGeom prst="rect">
            <a:avLst/>
          </a:prstGeom>
        </p:spPr>
      </p:pic>
      <p:pic>
        <p:nvPicPr>
          <p:cNvPr id="5" name="Picture 4" descr="Screen Shot 2012-12-16 at 7.32.3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47" y="4023002"/>
            <a:ext cx="2849186" cy="2297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48" y="6354241"/>
            <a:ext cx="3226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X: Cluster No. Y: Times Flown Color: Income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8547" y="6354241"/>
            <a:ext cx="268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X: Cluster No. Y: Age Color: Income </a:t>
            </a:r>
          </a:p>
        </p:txBody>
      </p:sp>
    </p:spTree>
    <p:extLst>
      <p:ext uri="{BB962C8B-B14F-4D97-AF65-F5344CB8AC3E}">
        <p14:creationId xmlns:p14="http://schemas.microsoft.com/office/powerpoint/2010/main" val="328731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and analysis –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16948" cy="2133600"/>
          </a:xfrm>
        </p:spPr>
        <p:txBody>
          <a:bodyPr>
            <a:normAutofit/>
          </a:bodyPr>
          <a:lstStyle/>
          <a:p>
            <a:r>
              <a:rPr lang="en-US" sz="2400" dirty="0"/>
              <a:t>This study uses </a:t>
            </a:r>
            <a:r>
              <a:rPr lang="en-US" sz="2400" dirty="0">
                <a:solidFill>
                  <a:srgbClr val="B95B22"/>
                </a:solidFill>
              </a:rPr>
              <a:t>demographic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B95B22"/>
                </a:solidFill>
              </a:rPr>
              <a:t>spending behavior </a:t>
            </a:r>
            <a:r>
              <a:rPr lang="en-US" sz="2400" dirty="0"/>
              <a:t>for customer clustering. The final results demonstrate that the proposed approach revealed the high-value customers. From the results, cluster 3 has high value customers and represents about 20% percent of the interviewees.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pic>
        <p:nvPicPr>
          <p:cNvPr id="9" name="Picture 8" descr="Screen Shot 2012-12-16 at 7.42.1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7" y="3733800"/>
            <a:ext cx="3791463" cy="227845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65048" y="3733800"/>
            <a:ext cx="3451352" cy="2540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the result of this study, stakeholders can take </a:t>
            </a:r>
            <a:r>
              <a:rPr lang="en-US" sz="2400" dirty="0">
                <a:solidFill>
                  <a:srgbClr val="B95B22"/>
                </a:solidFill>
              </a:rPr>
              <a:t>more effective strategy toward retaining each group of customers.  </a:t>
            </a:r>
          </a:p>
          <a:p>
            <a:pPr marL="0" indent="0">
              <a:buFont typeface="Wingdings"/>
              <a:buNone/>
            </a:pPr>
            <a:endParaRPr lang="en-US" sz="1400" dirty="0"/>
          </a:p>
          <a:p>
            <a:pPr marL="0" indent="0">
              <a:buFont typeface="Wingdings"/>
              <a:buNone/>
            </a:pPr>
            <a:endParaRPr lang="en-US" sz="1400" dirty="0"/>
          </a:p>
          <a:p>
            <a:pPr marL="0" indent="0">
              <a:buFont typeface="Wingdings"/>
              <a:buNone/>
            </a:pPr>
            <a:endParaRPr lang="en-US" sz="1400" dirty="0"/>
          </a:p>
          <a:p>
            <a:pPr marL="0" indent="0">
              <a:buFont typeface="Wingdings"/>
              <a:buNone/>
            </a:pPr>
            <a:endParaRPr lang="en-US" sz="1400" dirty="0"/>
          </a:p>
          <a:p>
            <a:pPr marL="0" indent="0">
              <a:buFont typeface="Wingdings"/>
              <a:buNone/>
            </a:pPr>
            <a:endParaRPr lang="en-US" sz="1400" dirty="0"/>
          </a:p>
          <a:p>
            <a:pPr marL="0" indent="0">
              <a:buFont typeface="Wingdings"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1516" y="608913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of clustering Algorithm,</a:t>
            </a:r>
          </a:p>
        </p:txBody>
      </p:sp>
    </p:spTree>
    <p:extLst>
      <p:ext uri="{BB962C8B-B14F-4D97-AF65-F5344CB8AC3E}">
        <p14:creationId xmlns:p14="http://schemas.microsoft.com/office/powerpoint/2010/main" val="415030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509310" cy="4495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[1] </a:t>
            </a:r>
            <a:r>
              <a:rPr lang="en-US" sz="2400" dirty="0" err="1"/>
              <a:t>Rajagopal</a:t>
            </a:r>
            <a:r>
              <a:rPr lang="en-US" sz="2400" dirty="0"/>
              <a:t>, Dr. "Customer Data Clustering using Data Mining Technique." 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arXiv:1112.2663</a:t>
            </a:r>
            <a:r>
              <a:rPr lang="en-US" sz="2400" dirty="0"/>
              <a:t> (2011).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[2] Wikipedia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[3] http://</a:t>
            </a:r>
            <a:r>
              <a:rPr lang="en-US" sz="2400" dirty="0" err="1"/>
              <a:t>facweb.cs.depaul.edu</a:t>
            </a:r>
            <a:r>
              <a:rPr lang="en-US" sz="2400" dirty="0"/>
              <a:t>/</a:t>
            </a:r>
            <a:r>
              <a:rPr lang="en-US" sz="2400" dirty="0" err="1"/>
              <a:t>mobasher</a:t>
            </a:r>
            <a:r>
              <a:rPr lang="en-US" sz="2400" dirty="0"/>
              <a:t>/classes/ect584/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[4] http://www.flysfo.com/web/page/about/news/pressres/custsurveydata.html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[5] Lecture notes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81" y="1600200"/>
            <a:ext cx="2755945" cy="2434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331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Problem statement (Business understanding Phase)</a:t>
            </a:r>
          </a:p>
          <a:p>
            <a:endParaRPr lang="en-US" dirty="0"/>
          </a:p>
          <a:p>
            <a:r>
              <a:rPr lang="en-US" dirty="0"/>
              <a:t>Data (Data Understanding) </a:t>
            </a:r>
          </a:p>
          <a:p>
            <a:endParaRPr lang="en-US" dirty="0"/>
          </a:p>
          <a:p>
            <a:r>
              <a:rPr lang="en-US" dirty="0"/>
              <a:t>Methodology (Data Preparation, Modeling) </a:t>
            </a:r>
          </a:p>
          <a:p>
            <a:endParaRPr lang="en-US" dirty="0"/>
          </a:p>
          <a:p>
            <a:r>
              <a:rPr lang="en-US" dirty="0"/>
              <a:t>Software </a:t>
            </a:r>
          </a:p>
          <a:p>
            <a:endParaRPr lang="en-US" dirty="0"/>
          </a:p>
          <a:p>
            <a:r>
              <a:rPr lang="en-US" dirty="0"/>
              <a:t>Execution and analysis (Evaluation and Deployment)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7" y="1508427"/>
            <a:ext cx="520168" cy="649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06" y="2417167"/>
            <a:ext cx="534633" cy="3582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6" y="3198018"/>
            <a:ext cx="520168" cy="349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06" y="3958903"/>
            <a:ext cx="534633" cy="534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06" y="4679408"/>
            <a:ext cx="557648" cy="5576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06" y="5486150"/>
            <a:ext cx="557648" cy="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 - Business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02162"/>
            <a:ext cx="4810256" cy="179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SFO is committed to setting the standard for the industry. This includes being a leader in safety and security, </a:t>
            </a:r>
            <a:r>
              <a:rPr lang="en-US" sz="1800" dirty="0">
                <a:solidFill>
                  <a:srgbClr val="B95B22"/>
                </a:solidFill>
              </a:rPr>
              <a:t>customer service and satisfaction</a:t>
            </a:r>
            <a:r>
              <a:rPr lang="en-US" sz="1800" dirty="0">
                <a:solidFill>
                  <a:schemeClr val="accent2"/>
                </a:solidFill>
              </a:rPr>
              <a:t>, </a:t>
            </a:r>
            <a:r>
              <a:rPr lang="en-US" sz="1800" dirty="0"/>
              <a:t>community relations, environmental commitment, quality of facilities, and financial and economic vitality.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681320"/>
            <a:ext cx="3411573" cy="2272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782224" y="1645103"/>
            <a:ext cx="3683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San Francisco International </a:t>
            </a:r>
            <a:r>
              <a:rPr lang="en-US" dirty="0">
                <a:solidFill>
                  <a:srgbClr val="B95B22"/>
                </a:solidFill>
              </a:rPr>
              <a:t>Airport</a:t>
            </a:r>
            <a:r>
              <a:rPr lang="en-US" dirty="0"/>
              <a:t> (SFO), a department of the City and County of San Francisco, is a transparent organization dedicated to </a:t>
            </a:r>
            <a:r>
              <a:rPr lang="en-US" dirty="0">
                <a:solidFill>
                  <a:srgbClr val="B95B22"/>
                </a:solidFill>
              </a:rPr>
              <a:t>serving</a:t>
            </a:r>
            <a:r>
              <a:rPr lang="en-US" dirty="0"/>
              <a:t> the local community as well as the </a:t>
            </a:r>
            <a:r>
              <a:rPr lang="en-US" dirty="0">
                <a:solidFill>
                  <a:srgbClr val="B95B22"/>
                </a:solidFill>
              </a:rPr>
              <a:t>millions of travelers </a:t>
            </a:r>
            <a:r>
              <a:rPr lang="en-US" dirty="0"/>
              <a:t>who pass through its doors each year.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04" y="4073324"/>
            <a:ext cx="3405424" cy="2272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249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 – Profound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87742"/>
            <a:ext cx="8153400" cy="190825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Profound question:</a:t>
            </a:r>
          </a:p>
          <a:p>
            <a:pPr marL="365760" lvl="1" indent="0">
              <a:buNone/>
            </a:pPr>
            <a:r>
              <a:rPr lang="en-US" dirty="0"/>
              <a:t>What are the </a:t>
            </a:r>
            <a:r>
              <a:rPr lang="en-US" dirty="0">
                <a:solidFill>
                  <a:srgbClr val="B95B22"/>
                </a:solidFill>
              </a:rPr>
              <a:t>groups of customers </a:t>
            </a:r>
            <a:r>
              <a:rPr lang="en-US" dirty="0"/>
              <a:t>with the most </a:t>
            </a:r>
            <a:r>
              <a:rPr lang="en-US" dirty="0">
                <a:solidFill>
                  <a:srgbClr val="B95B22"/>
                </a:solidFill>
              </a:rPr>
              <a:t>similar attributes </a:t>
            </a:r>
            <a:r>
              <a:rPr lang="en-US" dirty="0"/>
              <a:t>with respect to the captured value from customer.</a:t>
            </a:r>
          </a:p>
          <a:p>
            <a:pPr marL="365760" lvl="1" indent="0">
              <a:buNone/>
            </a:pPr>
            <a:r>
              <a:rPr lang="en-US" dirty="0"/>
              <a:t>Note: value that customer add to a business is a function of the total purchases she makes to a business</a:t>
            </a:r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7" y="1496984"/>
            <a:ext cx="2286245" cy="2854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37725" y="1876475"/>
            <a:ext cx="5194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SFO stakeholders would like to create </a:t>
            </a:r>
            <a:r>
              <a:rPr lang="en-US" dirty="0">
                <a:solidFill>
                  <a:srgbClr val="B95B22"/>
                </a:solidFill>
              </a:rPr>
              <a:t>profiles of travelers </a:t>
            </a:r>
            <a:r>
              <a:rPr lang="en-US" dirty="0"/>
              <a:t>based on their importance and usage of the airport. The stakeholders would use this information for development of marketing campaign, communication to airlines and comprehend the travellers’ decision-making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250181" cy="4495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95B22"/>
                </a:solidFill>
              </a:rPr>
              <a:t>passenger datasets </a:t>
            </a:r>
            <a:r>
              <a:rPr lang="en-US" dirty="0"/>
              <a:t>contain data pertaining to </a:t>
            </a:r>
            <a:r>
              <a:rPr lang="en-US" dirty="0">
                <a:solidFill>
                  <a:srgbClr val="B95B22"/>
                </a:solidFill>
              </a:rPr>
              <a:t>customer demographics </a:t>
            </a:r>
            <a:r>
              <a:rPr lang="en-US" dirty="0"/>
              <a:t>and </a:t>
            </a:r>
            <a:r>
              <a:rPr lang="en-US" dirty="0">
                <a:solidFill>
                  <a:srgbClr val="B95B22"/>
                </a:solidFill>
              </a:rPr>
              <a:t>satisfaction</a:t>
            </a:r>
            <a:r>
              <a:rPr lang="en-US" dirty="0"/>
              <a:t> with Airport facilities, services, and initiatives. The current data was collected 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May 2011 </a:t>
            </a:r>
            <a:r>
              <a:rPr lang="en-US" dirty="0"/>
              <a:t>through interviews with </a:t>
            </a:r>
            <a:r>
              <a:rPr lang="en-US" dirty="0">
                <a:solidFill>
                  <a:srgbClr val="B95B22"/>
                </a:solidFill>
              </a:rPr>
              <a:t>3,872 customers </a:t>
            </a:r>
            <a:r>
              <a:rPr lang="en-US" dirty="0"/>
              <a:t>in each of SFO’s terminals and boarding areas. Samples sizes per terminal, boarding area, airline, and time of day were weighted to reflect actual customer traffic disbursement.</a:t>
            </a:r>
          </a:p>
          <a:p>
            <a:r>
              <a:rPr lang="en-US" dirty="0"/>
              <a:t>Customers were asked to rate the Airport in </a:t>
            </a:r>
            <a:r>
              <a:rPr lang="en-US" dirty="0">
                <a:solidFill>
                  <a:srgbClr val="B95B22"/>
                </a:solidFill>
              </a:rPr>
              <a:t>20 categories</a:t>
            </a:r>
            <a:r>
              <a:rPr lang="en-US" dirty="0"/>
              <a:t>, including 6 cleanliness ratings. Additional data collected </a:t>
            </a:r>
            <a:r>
              <a:rPr lang="en-US" dirty="0">
                <a:solidFill>
                  <a:srgbClr val="B95B22"/>
                </a:solidFill>
              </a:rPr>
              <a:t>include customer spending behavior</a:t>
            </a:r>
            <a:r>
              <a:rPr lang="en-US" dirty="0"/>
              <a:t>, mode of arrival to the Airport, awareness of SFO initiatives, and many other categories.</a:t>
            </a:r>
          </a:p>
          <a:p>
            <a:r>
              <a:rPr lang="en-US" dirty="0"/>
              <a:t> All datasets are released in </a:t>
            </a:r>
            <a:r>
              <a:rPr lang="en-US" dirty="0">
                <a:solidFill>
                  <a:srgbClr val="B95B22"/>
                </a:solidFill>
              </a:rPr>
              <a:t>Excel </a:t>
            </a:r>
            <a:r>
              <a:rPr lang="en-US" dirty="0"/>
              <a:t>or </a:t>
            </a:r>
            <a:r>
              <a:rPr lang="en-US" dirty="0">
                <a:solidFill>
                  <a:srgbClr val="B95B22"/>
                </a:solidFill>
              </a:rPr>
              <a:t>Comma</a:t>
            </a:r>
            <a:r>
              <a:rPr lang="en-US" dirty="0">
                <a:solidFill>
                  <a:srgbClr val="DD8047"/>
                </a:solidFill>
              </a:rPr>
              <a:t>-</a:t>
            </a:r>
            <a:r>
              <a:rPr lang="en-US" dirty="0">
                <a:solidFill>
                  <a:srgbClr val="B95B22"/>
                </a:solidFill>
              </a:rPr>
              <a:t>Separated Value </a:t>
            </a:r>
            <a:r>
              <a:rPr lang="en-US" dirty="0"/>
              <a:t>spreadsheets. All datasets have an associated data dictionary with definitions for fields in the dataset.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28" y="1600199"/>
            <a:ext cx="2903219" cy="2903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089789" y="4759945"/>
            <a:ext cx="267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Records= 3872</a:t>
            </a:r>
          </a:p>
          <a:p>
            <a:r>
              <a:rPr lang="en-US" dirty="0"/>
              <a:t>Number of attributes= 68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5881" y="6321778"/>
            <a:ext cx="7811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http://www.flysfo.com/web/page/about/news/pressres/custsurveydata.html , Accessed Nov 29 2012</a:t>
            </a:r>
          </a:p>
        </p:txBody>
      </p:sp>
    </p:spTree>
    <p:extLst>
      <p:ext uri="{BB962C8B-B14F-4D97-AF65-F5344CB8AC3E}">
        <p14:creationId xmlns:p14="http://schemas.microsoft.com/office/powerpoint/2010/main" val="65938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07" y="3843241"/>
            <a:ext cx="3477425" cy="2396696"/>
          </a:xfrm>
          <a:prstGeom prst="rect">
            <a:avLst/>
          </a:prstGeom>
        </p:spPr>
      </p:pic>
      <p:pic>
        <p:nvPicPr>
          <p:cNvPr id="24" name="Picture 23" descr="Screen Shot 2012-12-14 at 4.41.52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0" y="1464589"/>
            <a:ext cx="4478947" cy="3412686"/>
          </a:xfrm>
          <a:prstGeom prst="rect">
            <a:avLst/>
          </a:prstGeom>
        </p:spPr>
      </p:pic>
      <p:sp>
        <p:nvSpPr>
          <p:cNvPr id="25" name="Content Placeholder 2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136455" cy="449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078" y="6139700"/>
            <a:ext cx="264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Associated data dictionary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4789" y="4794184"/>
            <a:ext cx="64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7251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/>
              <a:t>Among different attributes in data, the following ones are the most related to the value that customer add to a business: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57203"/>
              </p:ext>
            </p:extLst>
          </p:nvPr>
        </p:nvGraphicFramePr>
        <p:xfrm>
          <a:off x="359634" y="2346015"/>
          <a:ext cx="8406415" cy="43797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2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98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effectLst/>
                        </a:rPr>
                        <a:t>Field Name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effectLst/>
                        </a:rPr>
                        <a:t>Definition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effectLst/>
                        </a:rPr>
                        <a:t>Data Type 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effectLst/>
                        </a:rPr>
                        <a:t>Possible Field Values (if Fixed)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>
                          <a:effectLst/>
                        </a:rPr>
                        <a:t>Data Business Rules / Comments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5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Q7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Counting today, about how many times have you flown out of SFO in the past 12 months?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Numeric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0,1,2,3,4,5,6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>
                          <a:effectLst/>
                        </a:rPr>
                        <a:t>1=One time (just today) </a:t>
                      </a:r>
                    </a:p>
                    <a:p>
                      <a:r>
                        <a:rPr kumimoji="0" lang="en-US" sz="1000" kern="1200" dirty="0">
                          <a:effectLst/>
                        </a:rPr>
                        <a:t>2=2 times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3=3-6 times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4=7-12 times </a:t>
                      </a:r>
                      <a:endParaRPr lang="en-US" sz="1000" dirty="0"/>
                    </a:p>
                    <a:p>
                      <a:r>
                        <a:rPr kumimoji="0" lang="en-US" sz="1000" kern="1200" dirty="0">
                          <a:effectLst/>
                        </a:rPr>
                        <a:t>5=13-24 times </a:t>
                      </a:r>
                    </a:p>
                    <a:p>
                      <a:r>
                        <a:rPr kumimoji="0" lang="en-US" sz="1000" kern="1200" dirty="0">
                          <a:effectLst/>
                        </a:rPr>
                        <a:t>6=More than 24 times </a:t>
                      </a:r>
                    </a:p>
                    <a:p>
                      <a:r>
                        <a:rPr kumimoji="0" lang="en-US" sz="1000" kern="1200" dirty="0">
                          <a:effectLst/>
                        </a:rPr>
                        <a:t>0=Blank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454">
                <a:tc>
                  <a:txBody>
                    <a:bodyPr/>
                    <a:lstStyle/>
                    <a:p>
                      <a:r>
                        <a:rPr lang="en-US" sz="1000" dirty="0"/>
                        <a:t>Q19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Age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Numeric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0,1,2,3,4,5,6, 7,8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1=Under 18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2=18 – 24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3=25 – 34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4=35 – 44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5=45 – 54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6=55 – 64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7=65 and over</a:t>
                      </a:r>
                      <a:br>
                        <a:rPr kumimoji="0" lang="en-US" sz="1000" kern="1200" dirty="0">
                          <a:effectLst/>
                        </a:rPr>
                      </a:br>
                      <a:r>
                        <a:rPr kumimoji="0" lang="en-US" sz="1000" kern="1200" dirty="0">
                          <a:effectLst/>
                        </a:rPr>
                        <a:t>8=Don’t know/Refused 0=Blank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654">
                <a:tc>
                  <a:txBody>
                    <a:bodyPr/>
                    <a:lstStyle/>
                    <a:p>
                      <a:r>
                        <a:rPr lang="en-US" sz="1000" dirty="0"/>
                        <a:t>Q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Household Income in US Dollars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Numeric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0,1,2,3,4,5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1=Under $50,000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2=$50,000-$100,000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3=$100,001-$150,000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4=Over $150,000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5=Other (unspecified)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effectLst/>
                        </a:rPr>
                        <a:t>0=Blank 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61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preparation-cleaning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sz="2000" dirty="0"/>
              <a:t>Outliers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sz="1700" dirty="0"/>
              <a:t>There were no outliers since </a:t>
            </a:r>
          </a:p>
          <a:p>
            <a:pPr marL="274320" lvl="2" indent="0">
              <a:spcBef>
                <a:spcPts val="700"/>
              </a:spcBef>
              <a:buSzPct val="60000"/>
              <a:buNone/>
            </a:pPr>
            <a:r>
              <a:rPr lang="en-US" sz="1700" dirty="0"/>
              <a:t>      all values fall inside the range</a:t>
            </a:r>
            <a:endParaRPr lang="en-US" sz="2000" dirty="0"/>
          </a:p>
          <a:p>
            <a:r>
              <a:rPr lang="en-US" sz="2000" dirty="0"/>
              <a:t>Missing values</a:t>
            </a:r>
          </a:p>
          <a:p>
            <a:pPr lvl="1"/>
            <a:r>
              <a:rPr lang="en-US" sz="1700" dirty="0"/>
              <a:t>Many questions were left ‘unanswered’ and many people rejected to supply information or select unspecified. </a:t>
            </a:r>
          </a:p>
          <a:p>
            <a:pPr lvl="1"/>
            <a:r>
              <a:rPr lang="en-US" sz="1700" dirty="0"/>
              <a:t>We employed the distribution of valid data and generated random number based on it for the missing data</a:t>
            </a:r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endParaRPr lang="en-US" sz="2000" dirty="0"/>
          </a:p>
          <a:p>
            <a:r>
              <a:rPr lang="en-US" sz="2000" dirty="0"/>
              <a:t>Normalizing</a:t>
            </a:r>
          </a:p>
          <a:p>
            <a:pPr lvl="1"/>
            <a:r>
              <a:rPr lang="en-US" sz="1700" dirty="0"/>
              <a:t>The data was normalized using min-max method between 0 and 1</a:t>
            </a:r>
          </a:p>
          <a:p>
            <a:pPr lvl="1"/>
            <a:endParaRPr lang="en-US" sz="1700" dirty="0"/>
          </a:p>
          <a:p>
            <a:pPr marL="365760" lvl="1" indent="0">
              <a:buNone/>
            </a:pPr>
            <a:endParaRPr lang="en-US" sz="1700" dirty="0"/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15493"/>
              </p:ext>
            </p:extLst>
          </p:nvPr>
        </p:nvGraphicFramePr>
        <p:xfrm>
          <a:off x="4455222" y="1600200"/>
          <a:ext cx="4310826" cy="144013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7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TIMES</a:t>
                      </a:r>
                      <a:r>
                        <a:rPr lang="en-US" sz="12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FLOWN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Q3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IQR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higher_L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Lower_L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307132"/>
              </p:ext>
            </p:extLst>
          </p:nvPr>
        </p:nvGraphicFramePr>
        <p:xfrm>
          <a:off x="289009" y="4286398"/>
          <a:ext cx="2674229" cy="1449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014125"/>
              </p:ext>
            </p:extLst>
          </p:nvPr>
        </p:nvGraphicFramePr>
        <p:xfrm>
          <a:off x="2963238" y="4286398"/>
          <a:ext cx="3059701" cy="1449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935764"/>
              </p:ext>
            </p:extLst>
          </p:nvPr>
        </p:nvGraphicFramePr>
        <p:xfrm>
          <a:off x="6022939" y="4286398"/>
          <a:ext cx="2743109" cy="1449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4326" y="5606551"/>
            <a:ext cx="1003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Times flown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308" y="5614346"/>
            <a:ext cx="478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2539" y="5614346"/>
            <a:ext cx="671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36049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preparation-cleaning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pPr lvl="1"/>
            <a:endParaRPr lang="en-US" sz="1700" dirty="0"/>
          </a:p>
          <a:p>
            <a:pPr marL="365760" lvl="1" indent="0">
              <a:buNone/>
            </a:pPr>
            <a:endParaRPr lang="en-US" sz="1700" dirty="0"/>
          </a:p>
          <a:p>
            <a:endParaRPr lang="en-US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490413"/>
              </p:ext>
            </p:extLst>
          </p:nvPr>
        </p:nvGraphicFramePr>
        <p:xfrm>
          <a:off x="288925" y="2093277"/>
          <a:ext cx="1723773" cy="37160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Q21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918413"/>
              </p:ext>
            </p:extLst>
          </p:nvPr>
        </p:nvGraphicFramePr>
        <p:xfrm>
          <a:off x="3206328" y="2093277"/>
          <a:ext cx="2000805" cy="37160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Q7_SUB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Q19_SUB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Q21_SUB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46124"/>
              </p:ext>
            </p:extLst>
          </p:nvPr>
        </p:nvGraphicFramePr>
        <p:xfrm>
          <a:off x="6400762" y="2093277"/>
          <a:ext cx="2153205" cy="37160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17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Q7_Norm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Q19_Norm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Q21_Norm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12648" y="1648527"/>
            <a:ext cx="108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0724" y="1619222"/>
            <a:ext cx="146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9995" y="1648527"/>
            <a:ext cx="177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data</a:t>
            </a:r>
          </a:p>
        </p:txBody>
      </p:sp>
      <p:sp>
        <p:nvSpPr>
          <p:cNvPr id="22" name="Oval 21"/>
          <p:cNvSpPr/>
          <p:nvPr/>
        </p:nvSpPr>
        <p:spPr>
          <a:xfrm>
            <a:off x="1552275" y="2629808"/>
            <a:ext cx="281733" cy="281733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4255" y="4797918"/>
            <a:ext cx="281733" cy="281733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29543" y="2653770"/>
            <a:ext cx="281733" cy="281733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49186" y="4797918"/>
            <a:ext cx="281733" cy="281733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020796" y="2586931"/>
            <a:ext cx="381565" cy="381565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020796" y="4764231"/>
            <a:ext cx="381565" cy="381565"/>
          </a:xfrm>
          <a:prstGeom prst="ellipse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5564468" y="3422650"/>
            <a:ext cx="468037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374351" y="3575050"/>
            <a:ext cx="468037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30311" y="5900209"/>
            <a:ext cx="1682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The relevant attributes were extracted from the datasheet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88023" y="5871078"/>
            <a:ext cx="201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. The unanswered items where substituted by random number based on the distribution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16233" y="5903893"/>
            <a:ext cx="201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. Using min-max method, the data were normalized </a:t>
            </a:r>
          </a:p>
        </p:txBody>
      </p:sp>
    </p:spTree>
    <p:extLst>
      <p:ext uri="{BB962C8B-B14F-4D97-AF65-F5344CB8AC3E}">
        <p14:creationId xmlns:p14="http://schemas.microsoft.com/office/powerpoint/2010/main" val="2336129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2725</TotalTime>
  <Words>1620</Words>
  <Application>Microsoft Office PowerPoint</Application>
  <PresentationFormat>On-screen Show (4:3)</PresentationFormat>
  <Paragraphs>415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Tw Cen MT</vt:lpstr>
      <vt:lpstr>Wingdings</vt:lpstr>
      <vt:lpstr>Wingdings 2</vt:lpstr>
      <vt:lpstr>Median</vt:lpstr>
      <vt:lpstr>  SFO Airport customer survey data clustering Discovering knowledge in database, term project</vt:lpstr>
      <vt:lpstr>Topics</vt:lpstr>
      <vt:lpstr>Problem statement - Business understanding</vt:lpstr>
      <vt:lpstr>Problem statement – Profound question</vt:lpstr>
      <vt:lpstr>Data understanding</vt:lpstr>
      <vt:lpstr>Data understanding</vt:lpstr>
      <vt:lpstr>Data preparation</vt:lpstr>
      <vt:lpstr>Data preparation-cleaning</vt:lpstr>
      <vt:lpstr>Data preparation-cleaning</vt:lpstr>
      <vt:lpstr>Methodology-Algorithm</vt:lpstr>
      <vt:lpstr>Methodology-Software </vt:lpstr>
      <vt:lpstr>Execution and analysis- Importing data</vt:lpstr>
      <vt:lpstr>Execution and analysis – finding K</vt:lpstr>
      <vt:lpstr>Execution and analysis – result</vt:lpstr>
      <vt:lpstr>Execution and analysis – Analyzing clusters’ characteristics</vt:lpstr>
      <vt:lpstr>Execution and analysis – Analyzing clusters’ characteristics</vt:lpstr>
      <vt:lpstr>Execution and analysis – Conclusion</vt:lpstr>
      <vt:lpstr>References</vt:lpstr>
    </vt:vector>
  </TitlesOfParts>
  <Company>Stevens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knowledge in database term project, </dc:title>
  <dc:creator>Mohsen Mosleh</dc:creator>
  <cp:lastModifiedBy>Mahmoud Daneshmand</cp:lastModifiedBy>
  <cp:revision>80</cp:revision>
  <dcterms:created xsi:type="dcterms:W3CDTF">2012-12-14T15:46:01Z</dcterms:created>
  <dcterms:modified xsi:type="dcterms:W3CDTF">2018-04-15T16:58:58Z</dcterms:modified>
</cp:coreProperties>
</file>